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p:scale>
          <a:sx n="77" d="100"/>
          <a:sy n="77" d="100"/>
        </p:scale>
        <p:origin x="23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5/3/2016</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5/3/2016</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Teach with Technology NOW… and Teach the World FOREVER!</a:t>
            </a:r>
            <a:endParaRPr lang="en-US" dirty="0"/>
          </a:p>
        </p:txBody>
      </p:sp>
      <p:sp>
        <p:nvSpPr>
          <p:cNvPr id="3" name="Subtitle 2"/>
          <p:cNvSpPr>
            <a:spLocks noGrp="1"/>
          </p:cNvSpPr>
          <p:nvPr>
            <p:ph type="subTitle" idx="1"/>
          </p:nvPr>
        </p:nvSpPr>
        <p:spPr/>
        <p:txBody>
          <a:bodyPr/>
          <a:lstStyle/>
          <a:p>
            <a:r>
              <a:rPr lang="en-US" dirty="0" smtClean="0"/>
              <a:t>Achieving Your Wildly Important Goals through The 4 Disciplines of Execution</a:t>
            </a:r>
            <a:endParaRPr lang="en-US" dirty="0"/>
          </a:p>
        </p:txBody>
      </p:sp>
    </p:spTree>
    <p:extLst>
      <p:ext uri="{BB962C8B-B14F-4D97-AF65-F5344CB8AC3E}">
        <p14:creationId xmlns:p14="http://schemas.microsoft.com/office/powerpoint/2010/main" val="185502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Getting Clear</a:t>
            </a:r>
            <a:endParaRPr lang="en-US" dirty="0"/>
          </a:p>
        </p:txBody>
      </p:sp>
      <p:sp>
        <p:nvSpPr>
          <p:cNvPr id="3" name="Content Placeholder 2"/>
          <p:cNvSpPr>
            <a:spLocks noGrp="1"/>
          </p:cNvSpPr>
          <p:nvPr>
            <p:ph idx="1"/>
          </p:nvPr>
        </p:nvSpPr>
        <p:spPr/>
        <p:txBody>
          <a:bodyPr/>
          <a:lstStyle/>
          <a:p>
            <a:r>
              <a:rPr lang="en-US" dirty="0" smtClean="0"/>
              <a:t>Leader and team make commitment to perform at their highest level</a:t>
            </a:r>
          </a:p>
          <a:p>
            <a:r>
              <a:rPr lang="en-US" dirty="0" smtClean="0"/>
              <a:t>Team understands the 4DX model lay-out and its purpose</a:t>
            </a:r>
          </a:p>
          <a:p>
            <a:r>
              <a:rPr lang="en-US" dirty="0" smtClean="0"/>
              <a:t>WIG’s are developed along with lag and lead measures </a:t>
            </a:r>
          </a:p>
          <a:p>
            <a:r>
              <a:rPr lang="en-US" dirty="0" smtClean="0"/>
              <a:t>Scoreboard is created and explained </a:t>
            </a:r>
          </a:p>
          <a:p>
            <a:r>
              <a:rPr lang="en-US" dirty="0" smtClean="0"/>
              <a:t>Team commits to attending weekly WIG sessions</a:t>
            </a:r>
            <a:endParaRPr lang="en-US" dirty="0"/>
          </a:p>
        </p:txBody>
      </p:sp>
    </p:spTree>
    <p:extLst>
      <p:ext uri="{BB962C8B-B14F-4D97-AF65-F5344CB8AC3E}">
        <p14:creationId xmlns:p14="http://schemas.microsoft.com/office/powerpoint/2010/main" val="4734790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Launch</a:t>
            </a:r>
            <a:endParaRPr lang="en-US" dirty="0"/>
          </a:p>
        </p:txBody>
      </p:sp>
      <p:sp>
        <p:nvSpPr>
          <p:cNvPr id="3" name="Content Placeholder 2"/>
          <p:cNvSpPr>
            <a:spLocks noGrp="1"/>
          </p:cNvSpPr>
          <p:nvPr>
            <p:ph idx="1"/>
          </p:nvPr>
        </p:nvSpPr>
        <p:spPr>
          <a:xfrm>
            <a:off x="827424" y="2621298"/>
            <a:ext cx="10554574" cy="3636511"/>
          </a:xfrm>
        </p:spPr>
        <p:txBody>
          <a:bodyPr/>
          <a:lstStyle/>
          <a:p>
            <a:r>
              <a:rPr lang="en-US" dirty="0" smtClean="0"/>
              <a:t>On your mark, get set…GO!  “I’m a Blender of Learning” kick-off party to get the team excited for the challenge.  Teachers will be treated to a make your own smoothie party hosted by the energetic, highly involved team captain.  </a:t>
            </a:r>
          </a:p>
          <a:p>
            <a:pPr marL="0" indent="0">
              <a:buNone/>
            </a:pPr>
            <a:endParaRPr lang="en-US" dirty="0" smtClean="0"/>
          </a:p>
          <a:p>
            <a:r>
              <a:rPr lang="en-US" dirty="0" smtClean="0"/>
              <a:t>Team sets their eyes on the prize by pledging to remain focused and determined despite their day-to-day distractions.  </a:t>
            </a:r>
          </a:p>
          <a:p>
            <a:endParaRPr lang="en-US" dirty="0"/>
          </a:p>
        </p:txBody>
      </p:sp>
    </p:spTree>
    <p:extLst>
      <p:ext uri="{BB962C8B-B14F-4D97-AF65-F5344CB8AC3E}">
        <p14:creationId xmlns:p14="http://schemas.microsoft.com/office/powerpoint/2010/main" val="38768405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Adoption</a:t>
            </a:r>
            <a:endParaRPr lang="en-US" dirty="0"/>
          </a:p>
        </p:txBody>
      </p:sp>
      <p:sp>
        <p:nvSpPr>
          <p:cNvPr id="3" name="Content Placeholder 2"/>
          <p:cNvSpPr>
            <a:spLocks noGrp="1"/>
          </p:cNvSpPr>
          <p:nvPr>
            <p:ph idx="1"/>
          </p:nvPr>
        </p:nvSpPr>
        <p:spPr>
          <a:xfrm>
            <a:off x="893526" y="2563109"/>
            <a:ext cx="10554574" cy="3636511"/>
          </a:xfrm>
        </p:spPr>
        <p:txBody>
          <a:bodyPr/>
          <a:lstStyle/>
          <a:p>
            <a:r>
              <a:rPr lang="en-US" dirty="0" smtClean="0"/>
              <a:t>Team members begin to trust the 4DX process as new behaviors lead the team towards achieving their wildly important goals.  </a:t>
            </a:r>
          </a:p>
          <a:p>
            <a:r>
              <a:rPr lang="en-US" dirty="0" smtClean="0"/>
              <a:t>Negative Nelly’s become Positive Polly’s when team members tally accomplishments on their “I’m a Blender of Learning” signs for all to see.</a:t>
            </a:r>
          </a:p>
          <a:p>
            <a:r>
              <a:rPr lang="en-US" dirty="0" smtClean="0"/>
              <a:t>Team captain will make any necessary adjustments to the plan to continue moving forward.</a:t>
            </a:r>
          </a:p>
          <a:p>
            <a:r>
              <a:rPr lang="en-US" dirty="0" smtClean="0"/>
              <a:t>Team hears the concerns of the resisters and works to bring them into the fold.</a:t>
            </a:r>
          </a:p>
          <a:p>
            <a:pPr marL="0" indent="0">
              <a:buNone/>
            </a:pPr>
            <a:r>
              <a:rPr lang="en-US" dirty="0" smtClean="0"/>
              <a:t> </a:t>
            </a:r>
            <a:endParaRPr lang="en-US" dirty="0"/>
          </a:p>
        </p:txBody>
      </p:sp>
    </p:spTree>
    <p:extLst>
      <p:ext uri="{BB962C8B-B14F-4D97-AF65-F5344CB8AC3E}">
        <p14:creationId xmlns:p14="http://schemas.microsoft.com/office/powerpoint/2010/main" val="28101150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Optimization </a:t>
            </a:r>
            <a:endParaRPr lang="en-US" dirty="0"/>
          </a:p>
        </p:txBody>
      </p:sp>
      <p:sp>
        <p:nvSpPr>
          <p:cNvPr id="3" name="Content Placeholder 2"/>
          <p:cNvSpPr>
            <a:spLocks noGrp="1"/>
          </p:cNvSpPr>
          <p:nvPr>
            <p:ph idx="1"/>
          </p:nvPr>
        </p:nvSpPr>
        <p:spPr>
          <a:xfrm>
            <a:off x="827424" y="2604673"/>
            <a:ext cx="10554574" cy="3636511"/>
          </a:xfrm>
        </p:spPr>
        <p:txBody>
          <a:bodyPr/>
          <a:lstStyle/>
          <a:p>
            <a:r>
              <a:rPr lang="en-US" dirty="0" smtClean="0"/>
              <a:t>The team is now working more intentionally than ever before to achieve their goals. </a:t>
            </a:r>
          </a:p>
          <a:p>
            <a:pPr marL="0" indent="0">
              <a:buNone/>
            </a:pPr>
            <a:r>
              <a:rPr lang="en-US" dirty="0" smtClean="0"/>
              <a:t>  </a:t>
            </a:r>
          </a:p>
          <a:p>
            <a:r>
              <a:rPr lang="en-US" dirty="0" smtClean="0"/>
              <a:t>Everything the team does has a purpose and a positive impact campus wide. </a:t>
            </a:r>
          </a:p>
          <a:p>
            <a:pPr marL="0" indent="0">
              <a:buNone/>
            </a:pPr>
            <a:endParaRPr lang="en-US" dirty="0" smtClean="0"/>
          </a:p>
          <a:p>
            <a:r>
              <a:rPr lang="en-US" dirty="0" smtClean="0"/>
              <a:t>Success breeds success.</a:t>
            </a:r>
          </a:p>
          <a:p>
            <a:endParaRPr lang="en-US" dirty="0" smtClean="0"/>
          </a:p>
          <a:p>
            <a:r>
              <a:rPr lang="en-US" dirty="0" smtClean="0"/>
              <a:t>The team is now fully in it to WIN IT!</a:t>
            </a:r>
            <a:endParaRPr lang="en-US" dirty="0"/>
          </a:p>
        </p:txBody>
      </p:sp>
    </p:spTree>
    <p:extLst>
      <p:ext uri="{BB962C8B-B14F-4D97-AF65-F5344CB8AC3E}">
        <p14:creationId xmlns:p14="http://schemas.microsoft.com/office/powerpoint/2010/main" val="38633077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Habits</a:t>
            </a:r>
            <a:endParaRPr lang="en-US" dirty="0"/>
          </a:p>
        </p:txBody>
      </p:sp>
      <p:sp>
        <p:nvSpPr>
          <p:cNvPr id="3" name="Content Placeholder 2"/>
          <p:cNvSpPr>
            <a:spLocks noGrp="1"/>
          </p:cNvSpPr>
          <p:nvPr>
            <p:ph idx="1"/>
          </p:nvPr>
        </p:nvSpPr>
        <p:spPr/>
        <p:txBody>
          <a:bodyPr/>
          <a:lstStyle/>
          <a:p>
            <a:r>
              <a:rPr lang="en-US" dirty="0" smtClean="0"/>
              <a:t>The team has crossed the finish line TOGETHER!  Not only meeting their goals but exceeding their goals.  </a:t>
            </a:r>
          </a:p>
          <a:p>
            <a:endParaRPr lang="en-US" dirty="0"/>
          </a:p>
          <a:p>
            <a:r>
              <a:rPr lang="en-US" dirty="0" smtClean="0"/>
              <a:t>The team will take time to celebrate their accomplishments, but will move quickly to a new WIG riding the momentum created by their excellent execution of the plan.  </a:t>
            </a:r>
            <a:endParaRPr lang="en-US" dirty="0"/>
          </a:p>
        </p:txBody>
      </p:sp>
    </p:spTree>
    <p:extLst>
      <p:ext uri="{BB962C8B-B14F-4D97-AF65-F5344CB8AC3E}">
        <p14:creationId xmlns:p14="http://schemas.microsoft.com/office/powerpoint/2010/main" val="14534661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References</a:t>
            </a:r>
            <a:endParaRPr lang="en-US" dirty="0"/>
          </a:p>
        </p:txBody>
      </p:sp>
      <p:sp>
        <p:nvSpPr>
          <p:cNvPr id="3" name="Subtitle 2"/>
          <p:cNvSpPr>
            <a:spLocks noGrp="1"/>
          </p:cNvSpPr>
          <p:nvPr>
            <p:ph type="subTitle" idx="1"/>
          </p:nvPr>
        </p:nvSpPr>
        <p:spPr>
          <a:xfrm>
            <a:off x="810001" y="5261957"/>
            <a:ext cx="10572000" cy="1463039"/>
          </a:xfrm>
        </p:spPr>
        <p:txBody>
          <a:bodyPr>
            <a:normAutofit fontScale="92500" lnSpcReduction="20000"/>
          </a:bodyPr>
          <a:lstStyle/>
          <a:p>
            <a:r>
              <a:rPr lang="en-US" dirty="0" err="1"/>
              <a:t>McChesney</a:t>
            </a:r>
            <a:r>
              <a:rPr lang="en-US" dirty="0"/>
              <a:t>, C., Covey, S., &amp; </a:t>
            </a:r>
            <a:r>
              <a:rPr lang="en-US" dirty="0" err="1"/>
              <a:t>Huling</a:t>
            </a:r>
            <a:r>
              <a:rPr lang="en-US" dirty="0"/>
              <a:t>, J. (2012). The Four Disciplines of Execution. </a:t>
            </a:r>
            <a:r>
              <a:rPr lang="en-US" i="1" dirty="0"/>
              <a:t>Franklin Covey, West Valley City, UT</a:t>
            </a:r>
            <a:r>
              <a:rPr lang="en-US" dirty="0" smtClean="0"/>
              <a:t>.</a:t>
            </a:r>
          </a:p>
          <a:p>
            <a:endParaRPr lang="en-US" dirty="0" smtClean="0"/>
          </a:p>
          <a:p>
            <a:r>
              <a:rPr lang="en-US" dirty="0" smtClean="0"/>
              <a:t>Patterson</a:t>
            </a:r>
            <a:r>
              <a:rPr lang="en-US" dirty="0"/>
              <a:t>, K., </a:t>
            </a:r>
            <a:r>
              <a:rPr lang="en-US" dirty="0" err="1"/>
              <a:t>Maxfield</a:t>
            </a:r>
            <a:r>
              <a:rPr lang="en-US" dirty="0"/>
              <a:t>, D., McMillan, R., &amp; </a:t>
            </a:r>
            <a:r>
              <a:rPr lang="en-US" dirty="0" err="1"/>
              <a:t>Switzler</a:t>
            </a:r>
            <a:r>
              <a:rPr lang="en-US" dirty="0"/>
              <a:t>, A. (2013). </a:t>
            </a:r>
            <a:r>
              <a:rPr lang="en-US" i="1" dirty="0"/>
              <a:t>Influencer: The new science of leading change</a:t>
            </a:r>
            <a:r>
              <a:rPr lang="en-US" dirty="0"/>
              <a:t>. McGraw-Hill Education.</a:t>
            </a:r>
            <a:endParaRPr lang="en-US" dirty="0"/>
          </a:p>
        </p:txBody>
      </p:sp>
    </p:spTree>
    <p:extLst>
      <p:ext uri="{BB962C8B-B14F-4D97-AF65-F5344CB8AC3E}">
        <p14:creationId xmlns:p14="http://schemas.microsoft.com/office/powerpoint/2010/main" val="3996050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Four Disciplines of Execution</a:t>
            </a:r>
            <a:endParaRPr lang="en-US" dirty="0"/>
          </a:p>
        </p:txBody>
      </p:sp>
      <p:sp>
        <p:nvSpPr>
          <p:cNvPr id="3" name="Text Placeholder 2"/>
          <p:cNvSpPr>
            <a:spLocks noGrp="1"/>
          </p:cNvSpPr>
          <p:nvPr>
            <p:ph type="body" sz="quarter" idx="16"/>
          </p:nvPr>
        </p:nvSpPr>
        <p:spPr>
          <a:xfrm>
            <a:off x="6155999" y="2286000"/>
            <a:ext cx="5165935" cy="2460567"/>
          </a:xfrm>
        </p:spPr>
        <p:txBody>
          <a:bodyPr/>
          <a:lstStyle/>
          <a:p>
            <a:pPr marL="342900" indent="-342900">
              <a:buAutoNum type="arabicPeriod"/>
            </a:pPr>
            <a:r>
              <a:rPr lang="en-US" sz="2000" dirty="0" smtClean="0"/>
              <a:t>Focus on the Wildly Important</a:t>
            </a:r>
          </a:p>
          <a:p>
            <a:pPr marL="342900" indent="-342900">
              <a:buAutoNum type="arabicPeriod"/>
            </a:pPr>
            <a:r>
              <a:rPr lang="en-US" sz="2000" dirty="0" smtClean="0"/>
              <a:t>Act on the Lead Measures</a:t>
            </a:r>
          </a:p>
          <a:p>
            <a:pPr marL="342900" indent="-342900">
              <a:buAutoNum type="arabicPeriod"/>
            </a:pPr>
            <a:r>
              <a:rPr lang="en-US" sz="2000" dirty="0" smtClean="0"/>
              <a:t>Keep a Compelling Scoreboard</a:t>
            </a:r>
          </a:p>
          <a:p>
            <a:pPr marL="342900" indent="-342900">
              <a:buAutoNum type="arabicPeriod"/>
            </a:pPr>
            <a:r>
              <a:rPr lang="en-US" sz="2000" dirty="0" smtClean="0"/>
              <a:t>Create a Cadence of Accountability</a:t>
            </a:r>
            <a:endParaRPr lang="en-US" sz="2000" dirty="0"/>
          </a:p>
        </p:txBody>
      </p:sp>
    </p:spTree>
    <p:extLst>
      <p:ext uri="{BB962C8B-B14F-4D97-AF65-F5344CB8AC3E}">
        <p14:creationId xmlns:p14="http://schemas.microsoft.com/office/powerpoint/2010/main" val="27679997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Wildly Important</a:t>
            </a:r>
            <a:endParaRPr lang="en-US" dirty="0"/>
          </a:p>
        </p:txBody>
      </p:sp>
      <p:sp>
        <p:nvSpPr>
          <p:cNvPr id="3" name="Content Placeholder 2"/>
          <p:cNvSpPr>
            <a:spLocks noGrp="1"/>
          </p:cNvSpPr>
          <p:nvPr>
            <p:ph idx="1"/>
          </p:nvPr>
        </p:nvSpPr>
        <p:spPr/>
        <p:txBody>
          <a:bodyPr/>
          <a:lstStyle/>
          <a:p>
            <a:pPr algn="ctr"/>
            <a:r>
              <a:rPr lang="en-US" dirty="0" smtClean="0"/>
              <a:t>WIG #1:  Increase Personal Digital Organization</a:t>
            </a:r>
          </a:p>
          <a:p>
            <a:pPr algn="ctr"/>
            <a:endParaRPr lang="en-US" dirty="0" smtClean="0"/>
          </a:p>
          <a:p>
            <a:pPr marL="0" indent="0" algn="ctr">
              <a:buNone/>
            </a:pPr>
            <a:r>
              <a:rPr lang="en-US" dirty="0" smtClean="0"/>
              <a:t>25% of campus teachers use Microsoft OneNote on their district device for personal organization by January 1</a:t>
            </a:r>
            <a:r>
              <a:rPr lang="en-US" baseline="30000" dirty="0" smtClean="0"/>
              <a:t>st</a:t>
            </a:r>
            <a:r>
              <a:rPr lang="en-US" dirty="0" smtClean="0"/>
              <a:t>, 2017</a:t>
            </a:r>
          </a:p>
          <a:p>
            <a:pPr marL="0" indent="0" algn="ctr">
              <a:buNone/>
            </a:pPr>
            <a:endParaRPr lang="en-US" dirty="0"/>
          </a:p>
          <a:p>
            <a:pPr marL="0" indent="0" algn="ctr">
              <a:buNone/>
            </a:pPr>
            <a:r>
              <a:rPr lang="en-US" dirty="0" smtClean="0"/>
              <a:t>50% of campus teachers use Microsoft OneNote on their district device for personal organization by June 1</a:t>
            </a:r>
            <a:r>
              <a:rPr lang="en-US" baseline="30000" dirty="0" smtClean="0"/>
              <a:t>st</a:t>
            </a:r>
            <a:r>
              <a:rPr lang="en-US" dirty="0" smtClean="0"/>
              <a:t>, 2017</a:t>
            </a:r>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1811767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on the Lead Measures</a:t>
            </a:r>
            <a:endParaRPr lang="en-US" dirty="0"/>
          </a:p>
        </p:txBody>
      </p:sp>
      <p:sp>
        <p:nvSpPr>
          <p:cNvPr id="3" name="Text Placeholder 2"/>
          <p:cNvSpPr>
            <a:spLocks noGrp="1"/>
          </p:cNvSpPr>
          <p:nvPr>
            <p:ph type="body" idx="1"/>
          </p:nvPr>
        </p:nvSpPr>
        <p:spPr/>
        <p:txBody>
          <a:bodyPr/>
          <a:lstStyle/>
          <a:p>
            <a:r>
              <a:rPr lang="en-US" dirty="0" smtClean="0"/>
              <a:t>WIG #1 Lead Measures</a:t>
            </a:r>
            <a:endParaRPr lang="en-US" dirty="0"/>
          </a:p>
        </p:txBody>
      </p:sp>
      <p:sp>
        <p:nvSpPr>
          <p:cNvPr id="4" name="Content Placeholder 3"/>
          <p:cNvSpPr>
            <a:spLocks noGrp="1"/>
          </p:cNvSpPr>
          <p:nvPr>
            <p:ph sz="half" idx="2"/>
          </p:nvPr>
        </p:nvSpPr>
        <p:spPr>
          <a:xfrm>
            <a:off x="997559" y="2751137"/>
            <a:ext cx="5189856" cy="3109913"/>
          </a:xfrm>
        </p:spPr>
        <p:txBody>
          <a:bodyPr>
            <a:normAutofit fontScale="92500" lnSpcReduction="20000"/>
          </a:bodyPr>
          <a:lstStyle/>
          <a:p>
            <a:r>
              <a:rPr lang="en-US" dirty="0" smtClean="0"/>
              <a:t>Teachers will set up a Microsoft OneNote notebook for all important info, meeting notes, to-do lists and much more to be stored all in one convenient location.  </a:t>
            </a:r>
          </a:p>
          <a:p>
            <a:r>
              <a:rPr lang="en-US" dirty="0" smtClean="0"/>
              <a:t>Teachers get together for </a:t>
            </a:r>
            <a:r>
              <a:rPr lang="en-US" dirty="0" err="1" smtClean="0"/>
              <a:t>Appy</a:t>
            </a:r>
            <a:r>
              <a:rPr lang="en-US" dirty="0" smtClean="0"/>
              <a:t> Hour and download Microsoft OneNote on all of their devices.</a:t>
            </a:r>
          </a:p>
          <a:p>
            <a:r>
              <a:rPr lang="en-US" u="sng" dirty="0" smtClean="0"/>
              <a:t>Tech Tuesday Tip of the Week:</a:t>
            </a:r>
            <a:r>
              <a:rPr lang="en-US" dirty="0" smtClean="0"/>
              <a:t>  Teachers meet once a week for 15 min at the start of their conference period to share and discuss a OneNote feature they found helpful for personal organization.   </a:t>
            </a:r>
            <a:endParaRPr lang="en-US" dirty="0"/>
          </a:p>
        </p:txBody>
      </p:sp>
      <p:sp>
        <p:nvSpPr>
          <p:cNvPr id="5" name="Text Placeholder 4"/>
          <p:cNvSpPr>
            <a:spLocks noGrp="1"/>
          </p:cNvSpPr>
          <p:nvPr>
            <p:ph type="body" sz="quarter" idx="3"/>
          </p:nvPr>
        </p:nvSpPr>
        <p:spPr/>
        <p:txBody>
          <a:bodyPr/>
          <a:lstStyle/>
          <a:p>
            <a:r>
              <a:rPr lang="en-US" dirty="0" smtClean="0"/>
              <a:t>WIG #1 Lag Measures</a:t>
            </a:r>
            <a:endParaRPr lang="en-US" dirty="0"/>
          </a:p>
        </p:txBody>
      </p:sp>
      <p:sp>
        <p:nvSpPr>
          <p:cNvPr id="6" name="Content Placeholder 5"/>
          <p:cNvSpPr>
            <a:spLocks noGrp="1"/>
          </p:cNvSpPr>
          <p:nvPr>
            <p:ph sz="quarter" idx="4"/>
          </p:nvPr>
        </p:nvSpPr>
        <p:spPr/>
        <p:txBody>
          <a:bodyPr/>
          <a:lstStyle/>
          <a:p>
            <a:r>
              <a:rPr lang="en-US" dirty="0" smtClean="0"/>
              <a:t>Teachers form a personal attachment to their district device creating a necessity for its continual use.  </a:t>
            </a:r>
          </a:p>
          <a:p>
            <a:r>
              <a:rPr lang="en-US" dirty="0" smtClean="0"/>
              <a:t>Teachers model for other teachers expected behaviors for technology use creating a digitally rich campus environment.  </a:t>
            </a:r>
            <a:endParaRPr lang="en-US" dirty="0"/>
          </a:p>
        </p:txBody>
      </p:sp>
    </p:spTree>
    <p:extLst>
      <p:ext uri="{BB962C8B-B14F-4D97-AF65-F5344CB8AC3E}">
        <p14:creationId xmlns:p14="http://schemas.microsoft.com/office/powerpoint/2010/main" val="324682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on the Wildly Important</a:t>
            </a:r>
            <a:endParaRPr lang="en-US" dirty="0"/>
          </a:p>
        </p:txBody>
      </p:sp>
      <p:sp>
        <p:nvSpPr>
          <p:cNvPr id="3" name="Content Placeholder 2"/>
          <p:cNvSpPr>
            <a:spLocks noGrp="1"/>
          </p:cNvSpPr>
          <p:nvPr>
            <p:ph idx="1"/>
          </p:nvPr>
        </p:nvSpPr>
        <p:spPr/>
        <p:txBody>
          <a:bodyPr/>
          <a:lstStyle/>
          <a:p>
            <a:pPr algn="ctr"/>
            <a:r>
              <a:rPr lang="en-US" dirty="0" smtClean="0"/>
              <a:t>WIG #2:  Increase Professional Digital Organization</a:t>
            </a:r>
          </a:p>
          <a:p>
            <a:pPr algn="ctr"/>
            <a:endParaRPr lang="en-US" dirty="0" smtClean="0"/>
          </a:p>
          <a:p>
            <a:pPr marL="0" indent="0" algn="ctr">
              <a:buNone/>
            </a:pPr>
            <a:r>
              <a:rPr lang="en-US" dirty="0" smtClean="0"/>
              <a:t>25% of campus teachers will engage 50% of their students in digital organization through the use of Microsoft OneNote by January 1</a:t>
            </a:r>
            <a:r>
              <a:rPr lang="en-US" baseline="30000" dirty="0" smtClean="0"/>
              <a:t>st</a:t>
            </a:r>
            <a:r>
              <a:rPr lang="en-US" dirty="0" smtClean="0"/>
              <a:t>, 2017</a:t>
            </a:r>
          </a:p>
          <a:p>
            <a:pPr marL="0" indent="0" algn="ctr">
              <a:buNone/>
            </a:pPr>
            <a:endParaRPr lang="en-US" dirty="0"/>
          </a:p>
          <a:p>
            <a:pPr marL="0" indent="0" algn="ctr">
              <a:buNone/>
            </a:pPr>
            <a:r>
              <a:rPr lang="en-US" dirty="0" smtClean="0"/>
              <a:t>50% of campus teachers will engage 50% </a:t>
            </a:r>
            <a:r>
              <a:rPr lang="en-US" dirty="0"/>
              <a:t>of their students in digital organization through the use of Microsoft OneNote by </a:t>
            </a:r>
            <a:r>
              <a:rPr lang="en-US" dirty="0" smtClean="0"/>
              <a:t>June 1</a:t>
            </a:r>
            <a:r>
              <a:rPr lang="en-US" baseline="30000" dirty="0" smtClean="0"/>
              <a:t>st</a:t>
            </a:r>
            <a:r>
              <a:rPr lang="en-US" dirty="0"/>
              <a:t>, 2017</a:t>
            </a:r>
            <a:endParaRPr lang="en-US" dirty="0" smtClean="0"/>
          </a:p>
          <a:p>
            <a:pPr marL="0" indent="0" algn="ctr">
              <a:buNone/>
            </a:pPr>
            <a:endParaRPr lang="en-US" dirty="0"/>
          </a:p>
          <a:p>
            <a:pPr marL="0" indent="0" algn="ctr">
              <a:buNone/>
            </a:pPr>
            <a:endParaRPr lang="en-US" dirty="0"/>
          </a:p>
        </p:txBody>
      </p:sp>
    </p:spTree>
    <p:extLst>
      <p:ext uri="{BB962C8B-B14F-4D97-AF65-F5344CB8AC3E}">
        <p14:creationId xmlns:p14="http://schemas.microsoft.com/office/powerpoint/2010/main" val="332337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on the Lead Measures</a:t>
            </a:r>
            <a:endParaRPr lang="en-US" dirty="0"/>
          </a:p>
        </p:txBody>
      </p:sp>
      <p:sp>
        <p:nvSpPr>
          <p:cNvPr id="3" name="Text Placeholder 2"/>
          <p:cNvSpPr>
            <a:spLocks noGrp="1"/>
          </p:cNvSpPr>
          <p:nvPr>
            <p:ph type="body" idx="1"/>
          </p:nvPr>
        </p:nvSpPr>
        <p:spPr/>
        <p:txBody>
          <a:bodyPr/>
          <a:lstStyle/>
          <a:p>
            <a:r>
              <a:rPr lang="en-US" dirty="0" smtClean="0"/>
              <a:t>WIG #2 Lead Measures</a:t>
            </a:r>
            <a:endParaRPr lang="en-US" dirty="0"/>
          </a:p>
        </p:txBody>
      </p:sp>
      <p:sp>
        <p:nvSpPr>
          <p:cNvPr id="4" name="Content Placeholder 3"/>
          <p:cNvSpPr>
            <a:spLocks noGrp="1"/>
          </p:cNvSpPr>
          <p:nvPr>
            <p:ph sz="half" idx="2"/>
          </p:nvPr>
        </p:nvSpPr>
        <p:spPr>
          <a:xfrm>
            <a:off x="814729" y="2751139"/>
            <a:ext cx="5189856" cy="3899044"/>
          </a:xfrm>
        </p:spPr>
        <p:txBody>
          <a:bodyPr>
            <a:normAutofit lnSpcReduction="10000"/>
          </a:bodyPr>
          <a:lstStyle/>
          <a:p>
            <a:r>
              <a:rPr lang="en-US" sz="1600" dirty="0" smtClean="0"/>
              <a:t>Teachers will sign-up for a Microsoft Classroom account where they can manage all classes and assignment workflow for all students.</a:t>
            </a:r>
          </a:p>
          <a:p>
            <a:r>
              <a:rPr lang="en-US" sz="1600" dirty="0" smtClean="0"/>
              <a:t>Tech Tuesday’s will be extended to 30 minutes where teachers will collaborate on ways to carry over those important behaviors learned from personally using Microsoft OneNote into their daily classroom routines.</a:t>
            </a:r>
          </a:p>
          <a:p>
            <a:r>
              <a:rPr lang="en-US" sz="1600" dirty="0" smtClean="0"/>
              <a:t>Teacher’s will assist students in the set-up and organization of their Microsoft OneNote electronic binder.</a:t>
            </a:r>
          </a:p>
          <a:p>
            <a:r>
              <a:rPr lang="en-US" sz="1600" dirty="0" smtClean="0"/>
              <a:t>Teachers will transition to digitally preparing and presenting one lesson per week that students will electronically complete and return for immediate feedback.    </a:t>
            </a:r>
          </a:p>
          <a:p>
            <a:endParaRPr lang="en-US" dirty="0"/>
          </a:p>
        </p:txBody>
      </p:sp>
      <p:sp>
        <p:nvSpPr>
          <p:cNvPr id="5" name="Text Placeholder 4"/>
          <p:cNvSpPr>
            <a:spLocks noGrp="1"/>
          </p:cNvSpPr>
          <p:nvPr>
            <p:ph type="body" sz="quarter" idx="3"/>
          </p:nvPr>
        </p:nvSpPr>
        <p:spPr/>
        <p:txBody>
          <a:bodyPr/>
          <a:lstStyle/>
          <a:p>
            <a:r>
              <a:rPr lang="en-US" dirty="0" smtClean="0"/>
              <a:t>WIG #2 Lag Measures</a:t>
            </a:r>
            <a:endParaRPr lang="en-US" dirty="0"/>
          </a:p>
        </p:txBody>
      </p:sp>
      <p:sp>
        <p:nvSpPr>
          <p:cNvPr id="6" name="Content Placeholder 5"/>
          <p:cNvSpPr>
            <a:spLocks noGrp="1"/>
          </p:cNvSpPr>
          <p:nvPr>
            <p:ph sz="quarter" idx="4"/>
          </p:nvPr>
        </p:nvSpPr>
        <p:spPr>
          <a:xfrm>
            <a:off x="6187415" y="2751138"/>
            <a:ext cx="5194583" cy="3782666"/>
          </a:xfrm>
        </p:spPr>
        <p:txBody>
          <a:bodyPr>
            <a:normAutofit/>
          </a:bodyPr>
          <a:lstStyle/>
          <a:p>
            <a:r>
              <a:rPr lang="en-US" sz="1600" dirty="0" smtClean="0"/>
              <a:t>Teachers help students to form a personal attachment to their district device creating a necessity for its continual use.  </a:t>
            </a:r>
          </a:p>
          <a:p>
            <a:r>
              <a:rPr lang="en-US" sz="1600" dirty="0" smtClean="0"/>
              <a:t>Teachers model for students the expected behaviors for technology use creating a digitally rich campus environment.  </a:t>
            </a:r>
          </a:p>
          <a:p>
            <a:r>
              <a:rPr lang="en-US" sz="1600" dirty="0" smtClean="0"/>
              <a:t>Student district device usage increases as a direct result of increased teacher use. </a:t>
            </a:r>
          </a:p>
          <a:p>
            <a:r>
              <a:rPr lang="en-US" sz="1600" dirty="0" smtClean="0"/>
              <a:t>Classrooms operate in a paperless environment.  </a:t>
            </a:r>
          </a:p>
          <a:p>
            <a:pPr marL="0" indent="0">
              <a:buNone/>
            </a:pPr>
            <a:endParaRPr lang="en-US" dirty="0"/>
          </a:p>
        </p:txBody>
      </p:sp>
    </p:spTree>
    <p:extLst>
      <p:ext uri="{BB962C8B-B14F-4D97-AF65-F5344CB8AC3E}">
        <p14:creationId xmlns:p14="http://schemas.microsoft.com/office/powerpoint/2010/main" val="34914534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4728" y="448887"/>
            <a:ext cx="6708290" cy="964276"/>
          </a:xfrm>
        </p:spPr>
        <p:txBody>
          <a:bodyPr>
            <a:normAutofit/>
          </a:bodyPr>
          <a:lstStyle/>
          <a:p>
            <a:r>
              <a:rPr lang="en-US" sz="3200" dirty="0" smtClean="0"/>
              <a:t>Keep a Compelling Scoreboard</a:t>
            </a:r>
            <a:endParaRPr lang="en-US" sz="3200" dirty="0"/>
          </a:p>
        </p:txBody>
      </p:sp>
      <p:sp>
        <p:nvSpPr>
          <p:cNvPr id="4" name="Text Placeholder 3"/>
          <p:cNvSpPr>
            <a:spLocks noGrp="1"/>
          </p:cNvSpPr>
          <p:nvPr>
            <p:ph type="body" sz="half" idx="2"/>
          </p:nvPr>
        </p:nvSpPr>
        <p:spPr>
          <a:xfrm>
            <a:off x="814728" y="1536104"/>
            <a:ext cx="5195374" cy="5147330"/>
          </a:xfrm>
        </p:spPr>
        <p:txBody>
          <a:bodyPr>
            <a:normAutofit/>
          </a:bodyPr>
          <a:lstStyle/>
          <a:p>
            <a:r>
              <a:rPr lang="en-US" sz="1400" dirty="0" smtClean="0"/>
              <a:t>Lesson plans are checked each week by campus administration.  Teachers who incorporate technology at least once per week during the six week grading period will receive an “I’m a Blender of Learning” sign to display outside of their classroom door.  Teachers who complete the challenge each week will color their blender in to the appropriate level.  At the end of each six weeks, teachers with a full blender of learning will be entered into a drawing for an actual brand new blender and a $25 grocery store gift card.  </a:t>
            </a:r>
          </a:p>
          <a:p>
            <a:endParaRPr lang="en-US" sz="1400" dirty="0"/>
          </a:p>
          <a:p>
            <a:r>
              <a:rPr lang="en-US" sz="1400" dirty="0" smtClean="0"/>
              <a:t>A large blender thermometer goal poster will be displayed next to the teacher mailboxes in the high traffic common area of the workroom.  Teachers who receive “I’m a Blender of Learning” signs will count towards the overall wildly important goal total of getting 25% of teachers using technology by Jan, 1</a:t>
            </a:r>
            <a:r>
              <a:rPr lang="en-US" sz="1400" baseline="30000" dirty="0" smtClean="0"/>
              <a:t>st</a:t>
            </a:r>
            <a:r>
              <a:rPr lang="en-US" sz="1400" dirty="0" smtClean="0"/>
              <a:t>, 2017 and 50% of teachers using technology by June 1</a:t>
            </a:r>
            <a:r>
              <a:rPr lang="en-US" sz="1400" baseline="30000" dirty="0" smtClean="0"/>
              <a:t>st</a:t>
            </a:r>
            <a:r>
              <a:rPr lang="en-US" sz="1400" dirty="0" smtClean="0"/>
              <a:t>, 2017,  </a:t>
            </a:r>
          </a:p>
          <a:p>
            <a:endParaRPr lang="en-US" sz="1400" dirty="0"/>
          </a:p>
          <a:p>
            <a:r>
              <a:rPr lang="en-US" sz="1400" dirty="0" smtClean="0"/>
              <a:t>All goals reached will be celebrated!   </a:t>
            </a:r>
            <a:endParaRPr lang="en-US" sz="1400" dirty="0"/>
          </a:p>
        </p:txBody>
      </p:sp>
      <p:pic>
        <p:nvPicPr>
          <p:cNvPr id="1026" name="Picture 2" descr="http://i.c-b.co/is/image/Crate/KitchenAid5SpdMtcBlenderS10/$web_zoom$&amp;/1202181023/kitchenaid-5-speed-metallic-blender.jpg"/>
          <p:cNvPicPr>
            <a:picLocks noGrp="1" noChangeAspect="1" noChangeArrowheads="1"/>
          </p:cNvPicPr>
          <p:nvPr>
            <p:ph type="pic" sz="quarter" idx="13"/>
          </p:nvPr>
        </p:nvPicPr>
        <p:blipFill>
          <a:blip r:embed="rId2">
            <a:extLst>
              <a:ext uri="{28A0092B-C50C-407E-A947-70E740481C1C}">
                <a14:useLocalDpi xmlns:a14="http://schemas.microsoft.com/office/drawing/2010/main" val="0"/>
              </a:ext>
            </a:extLst>
          </a:blip>
          <a:srcRect l="5567" r="5567"/>
          <a:stretch>
            <a:fillRect/>
          </a:stretch>
        </p:blipFill>
        <p:spPr bwMode="auto">
          <a:xfrm>
            <a:off x="7191655" y="1536104"/>
            <a:ext cx="4304843" cy="4844632"/>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7303303" y="1685732"/>
            <a:ext cx="4081549" cy="477054"/>
          </a:xfrm>
          <a:prstGeom prst="rect">
            <a:avLst/>
          </a:prstGeom>
          <a:noFill/>
        </p:spPr>
        <p:txBody>
          <a:bodyPr wrap="square" lIns="91440" tIns="45720" rIns="91440" bIns="45720">
            <a:spAutoFit/>
          </a:bodyPr>
          <a:lstStyle/>
          <a:p>
            <a:pPr algn="ctr"/>
            <a:r>
              <a:rPr lang="en-US" sz="25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I’m a Blender of Learning</a:t>
            </a:r>
            <a:endParaRPr lang="en-US" sz="25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Tree>
    <p:extLst>
      <p:ext uri="{BB962C8B-B14F-4D97-AF65-F5344CB8AC3E}">
        <p14:creationId xmlns:p14="http://schemas.microsoft.com/office/powerpoint/2010/main" val="25108571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3151" y="434976"/>
            <a:ext cx="3547533" cy="1618396"/>
          </a:xfrm>
        </p:spPr>
        <p:txBody>
          <a:bodyPr/>
          <a:lstStyle/>
          <a:p>
            <a:pPr algn="ctr"/>
            <a:r>
              <a:rPr lang="en-US" sz="2800" dirty="0" smtClean="0"/>
              <a:t>Create a Cadence of Accountability</a:t>
            </a:r>
            <a:endParaRPr lang="en-US" sz="2800" dirty="0"/>
          </a:p>
        </p:txBody>
      </p:sp>
      <p:sp>
        <p:nvSpPr>
          <p:cNvPr id="3" name="Content Placeholder 2"/>
          <p:cNvSpPr>
            <a:spLocks noGrp="1"/>
          </p:cNvSpPr>
          <p:nvPr>
            <p:ph idx="1"/>
          </p:nvPr>
        </p:nvSpPr>
        <p:spPr>
          <a:xfrm>
            <a:off x="4713315" y="1138843"/>
            <a:ext cx="7215449" cy="3956859"/>
          </a:xfrm>
        </p:spPr>
        <p:txBody>
          <a:bodyPr>
            <a:normAutofit/>
          </a:bodyPr>
          <a:lstStyle/>
          <a:p>
            <a:endParaRPr lang="en-US" sz="1600" dirty="0" smtClean="0"/>
          </a:p>
          <a:p>
            <a:endParaRPr lang="en-US" sz="1600" dirty="0"/>
          </a:p>
          <a:p>
            <a:r>
              <a:rPr lang="en-US" sz="1600" dirty="0" smtClean="0"/>
              <a:t>ACCOUNT:  Report on previous week’s commitments.</a:t>
            </a:r>
          </a:p>
          <a:p>
            <a:pPr marL="0" indent="0">
              <a:buNone/>
            </a:pPr>
            <a:endParaRPr lang="en-US" sz="1600" dirty="0" smtClean="0"/>
          </a:p>
          <a:p>
            <a:r>
              <a:rPr lang="en-US" sz="1600" dirty="0" smtClean="0"/>
              <a:t>ASSESS:  Review scoreboard – celebrate success, learn from failure.</a:t>
            </a:r>
          </a:p>
          <a:p>
            <a:pPr marL="0" indent="0">
              <a:buNone/>
            </a:pPr>
            <a:endParaRPr lang="en-US" sz="1600" dirty="0" smtClean="0"/>
          </a:p>
          <a:p>
            <a:r>
              <a:rPr lang="en-US" sz="1600" dirty="0" smtClean="0"/>
              <a:t>AIM:  Recommit as a group to the plan. </a:t>
            </a:r>
            <a:endParaRPr lang="en-US" sz="1600" dirty="0"/>
          </a:p>
        </p:txBody>
      </p:sp>
      <p:sp>
        <p:nvSpPr>
          <p:cNvPr id="4" name="Text Placeholder 3"/>
          <p:cNvSpPr>
            <a:spLocks noGrp="1"/>
          </p:cNvSpPr>
          <p:nvPr>
            <p:ph type="body" sz="half" idx="2"/>
          </p:nvPr>
        </p:nvSpPr>
        <p:spPr>
          <a:xfrm>
            <a:off x="1073150" y="4225911"/>
            <a:ext cx="3547533" cy="2286576"/>
          </a:xfrm>
        </p:spPr>
        <p:txBody>
          <a:bodyPr>
            <a:normAutofit/>
          </a:bodyPr>
          <a:lstStyle/>
          <a:p>
            <a:r>
              <a:rPr lang="en-US" sz="2000" dirty="0" smtClean="0"/>
              <a:t>Time will be allotted at weekly Tech Tuesday meetings (WIG sessions) for the team to report, review and recommit to the wildly important goals.  </a:t>
            </a:r>
            <a:endParaRPr lang="en-US" sz="2000" dirty="0"/>
          </a:p>
        </p:txBody>
      </p:sp>
    </p:spTree>
    <p:extLst>
      <p:ext uri="{BB962C8B-B14F-4D97-AF65-F5344CB8AC3E}">
        <p14:creationId xmlns:p14="http://schemas.microsoft.com/office/powerpoint/2010/main" val="2615223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Stages of Change </a:t>
            </a:r>
            <a:endParaRPr lang="en-US" dirty="0"/>
          </a:p>
        </p:txBody>
      </p:sp>
      <p:sp>
        <p:nvSpPr>
          <p:cNvPr id="3" name="Text Placeholder 2"/>
          <p:cNvSpPr>
            <a:spLocks noGrp="1"/>
          </p:cNvSpPr>
          <p:nvPr>
            <p:ph type="body" sz="quarter" idx="16"/>
          </p:nvPr>
        </p:nvSpPr>
        <p:spPr>
          <a:xfrm>
            <a:off x="6305629" y="2436285"/>
            <a:ext cx="4880300" cy="2007789"/>
          </a:xfrm>
        </p:spPr>
        <p:txBody>
          <a:bodyPr/>
          <a:lstStyle/>
          <a:p>
            <a:pPr marL="342900" indent="-342900">
              <a:buAutoNum type="arabicPeriod"/>
            </a:pPr>
            <a:r>
              <a:rPr lang="en-US" dirty="0" smtClean="0"/>
              <a:t>Getting Clear</a:t>
            </a:r>
          </a:p>
          <a:p>
            <a:pPr marL="342900" indent="-342900">
              <a:buAutoNum type="arabicPeriod"/>
            </a:pPr>
            <a:r>
              <a:rPr lang="en-US" dirty="0" smtClean="0"/>
              <a:t>Launch</a:t>
            </a:r>
          </a:p>
          <a:p>
            <a:pPr marL="342900" indent="-342900">
              <a:buAutoNum type="arabicPeriod"/>
            </a:pPr>
            <a:r>
              <a:rPr lang="en-US" dirty="0" smtClean="0"/>
              <a:t>Adoption</a:t>
            </a:r>
          </a:p>
          <a:p>
            <a:pPr marL="342900" indent="-342900">
              <a:buAutoNum type="arabicPeriod"/>
            </a:pPr>
            <a:r>
              <a:rPr lang="en-US" dirty="0" smtClean="0"/>
              <a:t>Optimization</a:t>
            </a:r>
          </a:p>
          <a:p>
            <a:pPr marL="342900" indent="-342900">
              <a:buAutoNum type="arabicPeriod"/>
            </a:pPr>
            <a:r>
              <a:rPr lang="en-US" dirty="0" smtClean="0"/>
              <a:t>Habits</a:t>
            </a:r>
            <a:endParaRPr lang="en-US" dirty="0"/>
          </a:p>
        </p:txBody>
      </p:sp>
    </p:spTree>
    <p:extLst>
      <p:ext uri="{BB962C8B-B14F-4D97-AF65-F5344CB8AC3E}">
        <p14:creationId xmlns:p14="http://schemas.microsoft.com/office/powerpoint/2010/main" val="29774722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3170</TotalTime>
  <Words>1034</Words>
  <Application>Microsoft Office PowerPoint</Application>
  <PresentationFormat>Widescreen</PresentationFormat>
  <Paragraphs>92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2</vt:lpstr>
      <vt:lpstr>Quotable</vt:lpstr>
      <vt:lpstr>Teach with Technology NOW… and Teach the World FOREVER!</vt:lpstr>
      <vt:lpstr>The Four Disciplines of Execution</vt:lpstr>
      <vt:lpstr>Focus on the Wildly Important</vt:lpstr>
      <vt:lpstr>Act on the Lead Measures</vt:lpstr>
      <vt:lpstr>Focus on the Wildly Important</vt:lpstr>
      <vt:lpstr>Act on the Lead Measures</vt:lpstr>
      <vt:lpstr>Keep a Compelling Scoreboard</vt:lpstr>
      <vt:lpstr>Create a Cadence of Accountability</vt:lpstr>
      <vt:lpstr>5 Stages of Change </vt:lpstr>
      <vt:lpstr>1. Getting Clear</vt:lpstr>
      <vt:lpstr>2. Launch</vt:lpstr>
      <vt:lpstr>3. Adoption</vt:lpstr>
      <vt:lpstr>4. Optimization </vt:lpstr>
      <vt:lpstr>5. Habits</vt:lpstr>
      <vt:lpstr>References</vt:lpstr>
    </vt:vector>
  </TitlesOfParts>
  <Company>Pasadena Independent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 with Technology NOW… and Teach the World FOREVER!</dc:title>
  <dc:creator>Madeline Collins</dc:creator>
  <cp:lastModifiedBy>Madeline Collins</cp:lastModifiedBy>
  <cp:revision>33</cp:revision>
  <dcterms:created xsi:type="dcterms:W3CDTF">2016-05-03T22:21:57Z</dcterms:created>
  <dcterms:modified xsi:type="dcterms:W3CDTF">2016-05-06T03:12:54Z</dcterms:modified>
</cp:coreProperties>
</file>